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533" r:id="rId2"/>
    <p:sldId id="532" r:id="rId3"/>
    <p:sldId id="535" r:id="rId4"/>
    <p:sldId id="534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D"/>
    <a:srgbClr val="AD5693"/>
    <a:srgbClr val="974387"/>
    <a:srgbClr val="EBF0E0"/>
    <a:srgbClr val="D4A8C6"/>
    <a:srgbClr val="9DCBA0"/>
    <a:srgbClr val="763C82"/>
    <a:srgbClr val="C0CF9D"/>
    <a:srgbClr val="E6E6E6"/>
    <a:srgbClr val="C7D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1" autoAdjust="0"/>
    <p:restoredTop sz="96925" autoAdjust="0"/>
  </p:normalViewPr>
  <p:slideViewPr>
    <p:cSldViewPr>
      <p:cViewPr varScale="1">
        <p:scale>
          <a:sx n="90" d="100"/>
          <a:sy n="90" d="100"/>
        </p:scale>
        <p:origin x="102" y="498"/>
      </p:cViewPr>
      <p:guideLst>
        <p:guide orient="horz" pos="119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40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9FFA-0F1A-413B-9BFE-941741C2D487}" type="datetimeFigureOut">
              <a:rPr lang="ko-KR" altLang="en-US" smtClean="0"/>
              <a:pPr/>
              <a:t>2022-03-15 Tuesday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E8097-7531-4C06-8889-FE1FF84836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329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0AE-7B65-4C9A-8729-A5D1A0ABE57B}" type="datetimeFigureOut">
              <a:rPr lang="ko-KR" altLang="en-US" smtClean="0"/>
              <a:pPr/>
              <a:t>2022-03-15 Tuesday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72E7F-A2FE-4F50-A94D-8786A43CAC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4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저작권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">
            <a:extLst>
              <a:ext uri="{FF2B5EF4-FFF2-40B4-BE49-F238E27FC236}">
                <a16:creationId xmlns:a16="http://schemas.microsoft.com/office/drawing/2014/main" id="{86410889-0442-4231-B9CA-3F0F289FD4E1}"/>
              </a:ext>
            </a:extLst>
          </p:cNvPr>
          <p:cNvSpPr txBox="1"/>
          <p:nvPr userDrawn="1"/>
        </p:nvSpPr>
        <p:spPr>
          <a:xfrm>
            <a:off x="467544" y="5574217"/>
            <a:ext cx="7991475" cy="13542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[</a:t>
            </a:r>
            <a:r>
              <a:rPr kumimoji="0"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강의교안 이용 안내</a:t>
            </a: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dirty="0">
                <a:ea typeface="맑은 고딕" pitchFamily="50" charset="-127"/>
              </a:rPr>
              <a:t>본 강의교안의 저작권은 </a:t>
            </a:r>
            <a:r>
              <a:rPr kumimoji="0" lang="ko-KR" altLang="en-US" sz="1000" dirty="0" err="1">
                <a:ea typeface="맑은 고딕" pitchFamily="50" charset="-127"/>
              </a:rPr>
              <a:t>한빛아카데미</a:t>
            </a:r>
            <a:r>
              <a:rPr kumimoji="0" lang="ko-KR" altLang="en-US" sz="1000" dirty="0">
                <a:ea typeface="맑은 고딕" pitchFamily="50" charset="-127"/>
              </a:rPr>
              <a:t>㈜에 있습니다</a:t>
            </a:r>
            <a:r>
              <a:rPr kumimoji="0" lang="en-US" altLang="ko-KR" sz="1000" dirty="0">
                <a:ea typeface="맑은 고딕" pitchFamily="50" charset="-127"/>
              </a:rPr>
              <a:t>.</a:t>
            </a:r>
            <a:r>
              <a:rPr kumimoji="0" lang="ko-KR" altLang="en-US" sz="1000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이 자료를 무단으로 전제하거나 배포할 경우 저작권법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136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조에 의거하여 최고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년 이하의 징역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또는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 err="1">
                <a:solidFill>
                  <a:srgbClr val="222222"/>
                </a:solidFill>
                <a:ea typeface="맑은 고딕" pitchFamily="50" charset="-127"/>
              </a:rPr>
              <a:t>천만원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 이하의 벌금에 처할 수 있고 이를 병과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(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倂科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)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할 수도 있습니다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.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dirty="0">
              <a:ea typeface="맑은 고딕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4300611-ED0B-4277-AC81-39A32914EA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39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148063" y="4247667"/>
            <a:ext cx="2337857" cy="2040235"/>
            <a:chOff x="5076056" y="4365104"/>
            <a:chExt cx="2520280" cy="2160290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제목 13">
            <a:extLst>
              <a:ext uri="{FF2B5EF4-FFF2-40B4-BE49-F238E27FC236}">
                <a16:creationId xmlns:a16="http://schemas.microsoft.com/office/drawing/2014/main" id="{2E24C320-CDE6-4630-83B2-85D0399C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44" y="5733256"/>
            <a:ext cx="7437512" cy="1008112"/>
          </a:xfrm>
        </p:spPr>
        <p:txBody>
          <a:bodyPr>
            <a:noAutofit/>
          </a:bodyPr>
          <a:lstStyle>
            <a:lvl1pPr algn="l">
              <a:defRPr sz="3400" b="1">
                <a:solidFill>
                  <a:schemeClr val="tx1"/>
                </a:solidFill>
                <a:latin typeface="+mj-lt"/>
                <a:ea typeface="아리따M" pitchFamily="18" charset="-127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8B28BF4A-C6E9-4915-A8D9-E054DC69ADE3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37C7F911-86B5-45CD-AC7B-8532C573E8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CF6B4DCC-822B-450A-826C-7E7CBD15EBFF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AEB39D77-9595-4D2C-ABEA-3D1EA8503E4A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534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39552" y="184745"/>
            <a:ext cx="7560840" cy="548680"/>
          </a:xfrm>
        </p:spPr>
        <p:txBody>
          <a:bodyPr/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3B394BB8-8022-47B5-AFFE-602E470A1A99}"/>
              </a:ext>
            </a:extLst>
          </p:cNvPr>
          <p:cNvGrpSpPr/>
          <p:nvPr userDrawn="1"/>
        </p:nvGrpSpPr>
        <p:grpSpPr>
          <a:xfrm>
            <a:off x="0" y="907564"/>
            <a:ext cx="9144000" cy="487"/>
            <a:chOff x="0" y="907564"/>
            <a:chExt cx="9144000" cy="487"/>
          </a:xfrm>
        </p:grpSpPr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83A8AB61-3B6D-4448-BD4D-E1F5F872AABD}"/>
                </a:ext>
              </a:extLst>
            </p:cNvPr>
            <p:cNvCxnSpPr/>
            <p:nvPr userDrawn="1"/>
          </p:nvCxnSpPr>
          <p:spPr>
            <a:xfrm>
              <a:off x="2124744" y="908051"/>
              <a:ext cx="2339752" cy="0"/>
            </a:xfrm>
            <a:prstGeom prst="line">
              <a:avLst/>
            </a:prstGeom>
            <a:ln w="76200">
              <a:solidFill>
                <a:srgbClr val="9DCBA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2A252BC3-DC9E-40A8-82EF-4EA824E345B8}"/>
                </a:ext>
              </a:extLst>
            </p:cNvPr>
            <p:cNvCxnSpPr/>
            <p:nvPr userDrawn="1"/>
          </p:nvCxnSpPr>
          <p:spPr>
            <a:xfrm>
              <a:off x="4464496" y="908051"/>
              <a:ext cx="2339752" cy="0"/>
            </a:xfrm>
            <a:prstGeom prst="line">
              <a:avLst/>
            </a:prstGeom>
            <a:ln w="76200">
              <a:solidFill>
                <a:srgbClr val="C0DEC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36B825EF-1A70-4CF4-A6CA-A2ADE76A72B5}"/>
                </a:ext>
              </a:extLst>
            </p:cNvPr>
            <p:cNvCxnSpPr/>
            <p:nvPr userDrawn="1"/>
          </p:nvCxnSpPr>
          <p:spPr>
            <a:xfrm>
              <a:off x="6804248" y="907564"/>
              <a:ext cx="2339752" cy="0"/>
            </a:xfrm>
            <a:prstGeom prst="line">
              <a:avLst/>
            </a:prstGeom>
            <a:ln w="76200">
              <a:solidFill>
                <a:srgbClr val="DCECDD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1702A5D1-A1A7-41E6-9C71-CC3110FF0014}"/>
                </a:ext>
              </a:extLst>
            </p:cNvPr>
            <p:cNvCxnSpPr/>
            <p:nvPr userDrawn="1"/>
          </p:nvCxnSpPr>
          <p:spPr>
            <a:xfrm>
              <a:off x="0" y="908051"/>
              <a:ext cx="2339752" cy="0"/>
            </a:xfrm>
            <a:prstGeom prst="line">
              <a:avLst/>
            </a:prstGeom>
            <a:ln w="76200">
              <a:solidFill>
                <a:srgbClr val="559E5B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71DF547D-533D-4B8A-87AD-7F8DC9D52D1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0206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BAE2278-5FB7-4F36-BDC0-886A849984B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44008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0171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2022-03-15 Tuesday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76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C0A1B12-73D9-4125-9F37-486C7D85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0A3984-9083-4FBC-B8EE-CDD4F486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E99858-BAA5-4F23-A77E-A4AD7CC42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4A7B72-6AE8-49C2-8F32-E8A725FD610D}" type="datetimeFigureOut">
              <a:rPr lang="ko-KR" altLang="en-US" smtClean="0"/>
              <a:pPr>
                <a:defRPr/>
              </a:pPr>
              <a:t>2022-03-15 Tuesday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EEE5B6-7F07-46DF-A7A9-0C79F2766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EE8739-597E-41C7-8A2F-4E5EE0B4E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DD98C4-AD35-4759-9571-E1AA62A00DA9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136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685" r:id="rId3"/>
    <p:sldLayoutId id="2147483708" r:id="rId4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순서도: 처리 223"/>
          <p:cNvSpPr/>
          <p:nvPr/>
        </p:nvSpPr>
        <p:spPr>
          <a:xfrm>
            <a:off x="3010852" y="5154541"/>
            <a:ext cx="346646" cy="37438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22" name="순서도: 처리 221"/>
          <p:cNvSpPr/>
          <p:nvPr/>
        </p:nvSpPr>
        <p:spPr>
          <a:xfrm>
            <a:off x="6209635" y="5148814"/>
            <a:ext cx="728437" cy="22994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" name="원통 3"/>
          <p:cNvSpPr/>
          <p:nvPr/>
        </p:nvSpPr>
        <p:spPr>
          <a:xfrm>
            <a:off x="8144509" y="5804964"/>
            <a:ext cx="292880" cy="195253"/>
          </a:xfrm>
          <a:prstGeom prst="can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" name="순서도: 처리 4"/>
          <p:cNvSpPr/>
          <p:nvPr/>
        </p:nvSpPr>
        <p:spPr>
          <a:xfrm>
            <a:off x="8128454" y="5470781"/>
            <a:ext cx="330353" cy="20067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DBMS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26" name="꺾인 연결선 25"/>
          <p:cNvCxnSpPr>
            <a:stCxn id="52" idx="3"/>
            <a:endCxn id="124" idx="2"/>
          </p:cNvCxnSpPr>
          <p:nvPr/>
        </p:nvCxnSpPr>
        <p:spPr>
          <a:xfrm>
            <a:off x="6099508" y="3605256"/>
            <a:ext cx="1922051" cy="400118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순서도: 처리 51"/>
          <p:cNvSpPr/>
          <p:nvPr/>
        </p:nvSpPr>
        <p:spPr>
          <a:xfrm>
            <a:off x="5748265" y="3523349"/>
            <a:ext cx="351243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5254927" y="3930241"/>
            <a:ext cx="828213" cy="26382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[b.java]</a:t>
            </a:r>
          </a:p>
          <a:p>
            <a:pPr algn="ctr"/>
            <a:r>
              <a:rPr lang="en-US" altLang="ko-KR" sz="825">
                <a:solidFill>
                  <a:schemeClr val="tx1"/>
                </a:solidFill>
              </a:rPr>
              <a:t>Java</a:t>
            </a:r>
            <a:r>
              <a:rPr lang="en-US" altLang="ko-KR" sz="825" smtClean="0">
                <a:solidFill>
                  <a:schemeClr val="tx1"/>
                </a:solidFill>
              </a:rPr>
              <a:t>+</a:t>
            </a:r>
            <a:r>
              <a:rPr lang="ko-KR" altLang="en-US" sz="825" smtClean="0">
                <a:solidFill>
                  <a:schemeClr val="tx1"/>
                </a:solidFill>
              </a:rPr>
              <a:t>내</a:t>
            </a:r>
            <a:r>
              <a:rPr lang="ko-KR" altLang="en-US" sz="825">
                <a:solidFill>
                  <a:schemeClr val="tx1"/>
                </a:solidFill>
              </a:rPr>
              <a:t>장</a:t>
            </a:r>
            <a:r>
              <a:rPr lang="en-US" altLang="ko-KR" sz="825" smtClean="0">
                <a:solidFill>
                  <a:schemeClr val="tx1"/>
                </a:solidFill>
              </a:rPr>
              <a:t>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54" name="꺾인 연결선 53"/>
          <p:cNvCxnSpPr>
            <a:stCxn id="53" idx="0"/>
            <a:endCxn id="52" idx="2"/>
          </p:cNvCxnSpPr>
          <p:nvPr/>
        </p:nvCxnSpPr>
        <p:spPr>
          <a:xfrm rot="5400000" flipH="1" flipV="1">
            <a:off x="5674921" y="3681276"/>
            <a:ext cx="243079" cy="2548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순서도: 처리 60"/>
          <p:cNvSpPr/>
          <p:nvPr/>
        </p:nvSpPr>
        <p:spPr>
          <a:xfrm>
            <a:off x="5445767" y="3523349"/>
            <a:ext cx="26389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cmd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3" name="꺾인 연결선 62"/>
          <p:cNvCxnSpPr>
            <a:stCxn id="53" idx="0"/>
            <a:endCxn id="61" idx="2"/>
          </p:cNvCxnSpPr>
          <p:nvPr/>
        </p:nvCxnSpPr>
        <p:spPr>
          <a:xfrm rot="16200000" flipV="1">
            <a:off x="5501835" y="3763042"/>
            <a:ext cx="243079" cy="9132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순서도: 처리 63"/>
          <p:cNvSpPr/>
          <p:nvPr/>
        </p:nvSpPr>
        <p:spPr>
          <a:xfrm>
            <a:off x="5645912" y="3198363"/>
            <a:ext cx="23990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8" name="꺾인 연결선 67"/>
          <p:cNvCxnSpPr>
            <a:stCxn id="64" idx="2"/>
            <a:endCxn id="61" idx="0"/>
          </p:cNvCxnSpPr>
          <p:nvPr/>
        </p:nvCxnSpPr>
        <p:spPr>
          <a:xfrm rot="5400000">
            <a:off x="5591203" y="3348687"/>
            <a:ext cx="161173" cy="18815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stCxn id="64" idx="2"/>
            <a:endCxn id="52" idx="0"/>
          </p:cNvCxnSpPr>
          <p:nvPr/>
        </p:nvCxnSpPr>
        <p:spPr>
          <a:xfrm rot="16200000" flipH="1">
            <a:off x="5764289" y="3363750"/>
            <a:ext cx="161173" cy="1580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순서도: 처리 103"/>
          <p:cNvSpPr/>
          <p:nvPr/>
        </p:nvSpPr>
        <p:spPr>
          <a:xfrm>
            <a:off x="7871185" y="5192831"/>
            <a:ext cx="886281" cy="900465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 Server 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05" name="순서도: 처리 104"/>
          <p:cNvSpPr/>
          <p:nvPr/>
        </p:nvSpPr>
        <p:spPr>
          <a:xfrm>
            <a:off x="5173010" y="3054257"/>
            <a:ext cx="1069994" cy="11936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15" name="꺾인 연결선 114"/>
          <p:cNvCxnSpPr>
            <a:stCxn id="4" idx="1"/>
            <a:endCxn id="5" idx="2"/>
          </p:cNvCxnSpPr>
          <p:nvPr/>
        </p:nvCxnSpPr>
        <p:spPr>
          <a:xfrm rot="5400000" flipH="1" flipV="1">
            <a:off x="8225538" y="5736871"/>
            <a:ext cx="133505" cy="268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제목 1"/>
          <p:cNvSpPr txBox="1">
            <a:spLocks/>
          </p:cNvSpPr>
          <p:nvPr/>
        </p:nvSpPr>
        <p:spPr>
          <a:xfrm>
            <a:off x="5008271" y="2798149"/>
            <a:ext cx="142167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smtClean="0"/>
              <a:t>{</a:t>
            </a:r>
            <a:r>
              <a:rPr lang="ko-KR" altLang="en-US" sz="900" smtClean="0"/>
              <a:t>모바일</a:t>
            </a:r>
            <a:r>
              <a:rPr lang="en-US" altLang="ko-KR" sz="900" smtClean="0"/>
              <a:t>} </a:t>
            </a:r>
            <a:r>
              <a:rPr lang="ko-KR" altLang="en-US" sz="900" smtClean="0"/>
              <a:t>앱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0" name="제목 1"/>
          <p:cNvSpPr txBox="1">
            <a:spLocks/>
          </p:cNvSpPr>
          <p:nvPr/>
        </p:nvSpPr>
        <p:spPr>
          <a:xfrm>
            <a:off x="4867124" y="4644679"/>
            <a:ext cx="168121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i="1"/>
              <a:t>{</a:t>
            </a:r>
            <a:r>
              <a:rPr lang="ko-KR" altLang="en-US" sz="900" i="1"/>
              <a:t>모바일</a:t>
            </a:r>
            <a:r>
              <a:rPr lang="en-US" altLang="ko-KR" sz="900" i="1" smtClean="0"/>
              <a:t>} </a:t>
            </a:r>
            <a:r>
              <a:rPr lang="ko-KR" altLang="en-US" sz="900" smtClean="0"/>
              <a:t>웹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4" name="구름 123"/>
          <p:cNvSpPr/>
          <p:nvPr/>
        </p:nvSpPr>
        <p:spPr>
          <a:xfrm>
            <a:off x="8019549" y="3861048"/>
            <a:ext cx="648065" cy="288652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</a:rPr>
              <a:t>id/pass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125" name="꺾인 연결선 124"/>
          <p:cNvCxnSpPr>
            <a:stCxn id="124" idx="1"/>
            <a:endCxn id="244" idx="0"/>
          </p:cNvCxnSpPr>
          <p:nvPr/>
        </p:nvCxnSpPr>
        <p:spPr>
          <a:xfrm rot="5400000">
            <a:off x="7980898" y="4512077"/>
            <a:ext cx="725368" cy="12700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144" idx="3"/>
            <a:endCxn id="124" idx="2"/>
          </p:cNvCxnSpPr>
          <p:nvPr/>
        </p:nvCxnSpPr>
        <p:spPr>
          <a:xfrm flipV="1">
            <a:off x="6903544" y="4005374"/>
            <a:ext cx="1118015" cy="1294778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순서도: 처리 128"/>
          <p:cNvSpPr/>
          <p:nvPr/>
        </p:nvSpPr>
        <p:spPr>
          <a:xfrm>
            <a:off x="6071067" y="5828476"/>
            <a:ext cx="351243" cy="10171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30" name="순서도: 처리 129"/>
          <p:cNvSpPr/>
          <p:nvPr/>
        </p:nvSpPr>
        <p:spPr>
          <a:xfrm>
            <a:off x="6571240" y="5839967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[c.jsp]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JSP+SQL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31" name="꺾인 연결선 130"/>
          <p:cNvCxnSpPr>
            <a:stCxn id="130" idx="1"/>
            <a:endCxn id="129" idx="3"/>
          </p:cNvCxnSpPr>
          <p:nvPr/>
        </p:nvCxnSpPr>
        <p:spPr>
          <a:xfrm rot="10800000">
            <a:off x="6422311" y="5879333"/>
            <a:ext cx="148930" cy="805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순서도: 처리 131"/>
          <p:cNvSpPr/>
          <p:nvPr/>
        </p:nvSpPr>
        <p:spPr>
          <a:xfrm>
            <a:off x="6071067" y="5976985"/>
            <a:ext cx="351242" cy="10586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25" smtClean="0">
                <a:solidFill>
                  <a:schemeClr val="tx1"/>
                </a:solidFill>
              </a:rPr>
              <a:t>메모장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3" name="꺾인 연결선 132"/>
          <p:cNvCxnSpPr>
            <a:stCxn id="130" idx="1"/>
            <a:endCxn id="132" idx="3"/>
          </p:cNvCxnSpPr>
          <p:nvPr/>
        </p:nvCxnSpPr>
        <p:spPr>
          <a:xfrm rot="10800000" flipV="1">
            <a:off x="6422310" y="5959886"/>
            <a:ext cx="148931" cy="70031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순서도: 처리 133"/>
          <p:cNvSpPr/>
          <p:nvPr/>
        </p:nvSpPr>
        <p:spPr>
          <a:xfrm>
            <a:off x="5656546" y="5611167"/>
            <a:ext cx="646530" cy="13187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JDK+tomcat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5" name="꺾인 연결선 134"/>
          <p:cNvCxnSpPr>
            <a:stCxn id="134" idx="2"/>
            <a:endCxn id="132" idx="1"/>
          </p:cNvCxnSpPr>
          <p:nvPr/>
        </p:nvCxnSpPr>
        <p:spPr>
          <a:xfrm rot="16200000" flipH="1">
            <a:off x="5881999" y="5840850"/>
            <a:ext cx="286880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134" idx="2"/>
            <a:endCxn id="129" idx="1"/>
          </p:cNvCxnSpPr>
          <p:nvPr/>
        </p:nvCxnSpPr>
        <p:spPr>
          <a:xfrm rot="16200000" flipH="1">
            <a:off x="5957292" y="5765557"/>
            <a:ext cx="136295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순서도: 처리 137"/>
          <p:cNvSpPr/>
          <p:nvPr/>
        </p:nvSpPr>
        <p:spPr>
          <a:xfrm>
            <a:off x="4842864" y="4900885"/>
            <a:ext cx="2177408" cy="1289683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 Container(tomcat)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42" name="순서도: 처리 141"/>
          <p:cNvSpPr/>
          <p:nvPr/>
        </p:nvSpPr>
        <p:spPr>
          <a:xfrm>
            <a:off x="2950259" y="5125866"/>
            <a:ext cx="377207" cy="365024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[WB]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Chrome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IE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3" name="순서도: 처리 142"/>
          <p:cNvSpPr/>
          <p:nvPr/>
        </p:nvSpPr>
        <p:spPr>
          <a:xfrm>
            <a:off x="4993128" y="5192195"/>
            <a:ext cx="569923" cy="2229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정적문서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Apache, IIS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4" name="순서도: 처리 143"/>
          <p:cNvSpPr/>
          <p:nvPr/>
        </p:nvSpPr>
        <p:spPr>
          <a:xfrm>
            <a:off x="6175107" y="5185181"/>
            <a:ext cx="728437" cy="22994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[WAS]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동적문서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WebLogic,Jeus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5" name="순서도: 처리 144"/>
          <p:cNvSpPr/>
          <p:nvPr/>
        </p:nvSpPr>
        <p:spPr>
          <a:xfrm>
            <a:off x="2782044" y="4983601"/>
            <a:ext cx="925860" cy="12551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46" name="순서도: 처리 145"/>
          <p:cNvSpPr/>
          <p:nvPr/>
        </p:nvSpPr>
        <p:spPr>
          <a:xfrm>
            <a:off x="4944245" y="5839967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[a.html]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HTML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7" name="순서도: 처리 146"/>
          <p:cNvSpPr/>
          <p:nvPr/>
        </p:nvSpPr>
        <p:spPr>
          <a:xfrm>
            <a:off x="5334484" y="5839967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[b.jpg]</a:t>
            </a:r>
          </a:p>
          <a:p>
            <a:pPr algn="ctr"/>
            <a:r>
              <a:rPr lang="ko-KR" altLang="en-US" sz="675">
                <a:solidFill>
                  <a:schemeClr val="tx1"/>
                </a:solidFill>
              </a:rPr>
              <a:t>이미지</a:t>
            </a:r>
          </a:p>
        </p:txBody>
      </p:sp>
      <p:cxnSp>
        <p:nvCxnSpPr>
          <p:cNvPr id="148" name="꺾인 연결선 147"/>
          <p:cNvCxnSpPr>
            <a:stCxn id="142" idx="3"/>
            <a:endCxn id="149" idx="2"/>
          </p:cNvCxnSpPr>
          <p:nvPr/>
        </p:nvCxnSpPr>
        <p:spPr>
          <a:xfrm flipV="1">
            <a:off x="3327466" y="5303876"/>
            <a:ext cx="498232" cy="4502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구름 148"/>
          <p:cNvSpPr/>
          <p:nvPr/>
        </p:nvSpPr>
        <p:spPr>
          <a:xfrm>
            <a:off x="3823152" y="5148814"/>
            <a:ext cx="820856" cy="310124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http://ip/a.jsp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50" name="꺾인 연결선 149"/>
          <p:cNvCxnSpPr>
            <a:stCxn id="149" idx="0"/>
            <a:endCxn id="143" idx="1"/>
          </p:cNvCxnSpPr>
          <p:nvPr/>
        </p:nvCxnSpPr>
        <p:spPr>
          <a:xfrm flipV="1">
            <a:off x="4643324" y="5303659"/>
            <a:ext cx="349804" cy="217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꺾인 연결선 150"/>
          <p:cNvCxnSpPr>
            <a:stCxn id="143" idx="3"/>
            <a:endCxn id="144" idx="1"/>
          </p:cNvCxnSpPr>
          <p:nvPr/>
        </p:nvCxnSpPr>
        <p:spPr>
          <a:xfrm flipV="1">
            <a:off x="5563051" y="5300152"/>
            <a:ext cx="612056" cy="3507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>
            <a:stCxn id="146" idx="0"/>
            <a:endCxn id="143" idx="2"/>
          </p:cNvCxnSpPr>
          <p:nvPr/>
        </p:nvCxnSpPr>
        <p:spPr>
          <a:xfrm rot="5400000" flipH="1" flipV="1">
            <a:off x="4986557" y="5548433"/>
            <a:ext cx="424844" cy="1582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꺾인 연결선 152"/>
          <p:cNvCxnSpPr>
            <a:stCxn id="147" idx="0"/>
            <a:endCxn id="143" idx="2"/>
          </p:cNvCxnSpPr>
          <p:nvPr/>
        </p:nvCxnSpPr>
        <p:spPr>
          <a:xfrm rot="16200000" flipV="1">
            <a:off x="5181676" y="5511537"/>
            <a:ext cx="424844" cy="23201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순서도: 처리 193"/>
          <p:cNvSpPr/>
          <p:nvPr/>
        </p:nvSpPr>
        <p:spPr>
          <a:xfrm>
            <a:off x="2928002" y="5629554"/>
            <a:ext cx="421721" cy="53990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HTML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css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(Vue.js)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95" name="꺾인 연결선 194"/>
          <p:cNvCxnSpPr>
            <a:stCxn id="194" idx="0"/>
            <a:endCxn id="142" idx="2"/>
          </p:cNvCxnSpPr>
          <p:nvPr/>
        </p:nvCxnSpPr>
        <p:spPr>
          <a:xfrm rot="5400000" flipH="1" flipV="1">
            <a:off x="3069530" y="5560222"/>
            <a:ext cx="138665" cy="9525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130" idx="0"/>
            <a:endCxn id="144" idx="2"/>
          </p:cNvCxnSpPr>
          <p:nvPr/>
        </p:nvCxnSpPr>
        <p:spPr>
          <a:xfrm rot="16200000" flipV="1">
            <a:off x="6430672" y="5523777"/>
            <a:ext cx="424844" cy="20753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순서도: 처리 208"/>
          <p:cNvSpPr/>
          <p:nvPr/>
        </p:nvSpPr>
        <p:spPr>
          <a:xfrm>
            <a:off x="6071067" y="6188643"/>
            <a:ext cx="351242" cy="10586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(Spring)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10" name="순서도: 처리 209"/>
          <p:cNvSpPr/>
          <p:nvPr/>
        </p:nvSpPr>
        <p:spPr>
          <a:xfrm>
            <a:off x="5023222" y="6194213"/>
            <a:ext cx="809819" cy="106539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Python+(Django)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44" name="순서도: 처리 243"/>
          <p:cNvSpPr/>
          <p:nvPr/>
        </p:nvSpPr>
        <p:spPr>
          <a:xfrm>
            <a:off x="8139094" y="4874761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graphicFrame>
        <p:nvGraphicFramePr>
          <p:cNvPr id="70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651799"/>
              </p:ext>
            </p:extLst>
          </p:nvPr>
        </p:nvGraphicFramePr>
        <p:xfrm>
          <a:off x="123065" y="104265"/>
          <a:ext cx="4219533" cy="2307559"/>
        </p:xfrm>
        <a:graphic>
          <a:graphicData uri="http://schemas.openxmlformats.org/drawingml/2006/table">
            <a:tbl>
              <a:tblPr/>
              <a:tblGrid>
                <a:gridCol w="979173">
                  <a:extLst>
                    <a:ext uri="{9D8B030D-6E8A-4147-A177-3AD203B41FA5}">
                      <a16:colId xmlns:a16="http://schemas.microsoft.com/office/drawing/2014/main" val="215935935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77614875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951924797"/>
                    </a:ext>
                  </a:extLst>
                </a:gridCol>
              </a:tblGrid>
              <a:tr h="207107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필기과목명</a:t>
                      </a:r>
                      <a:endParaRPr lang="ko-KR" altLang="en-US" sz="1000" spc="0"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246" marR="9246" marT="9246" marB="924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en-US" sz="1000" b="1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NCS </a:t>
                      </a:r>
                      <a:r>
                        <a:rPr lang="ko-KR" altLang="en-US" sz="1000" b="1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능력단위</a:t>
                      </a:r>
                      <a:endParaRPr lang="ko-KR" altLang="en-US" sz="1000" spc="0"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246" marR="9246" marT="9246" marB="924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en-US" sz="1000" b="1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NCS </a:t>
                      </a:r>
                      <a:r>
                        <a:rPr lang="ko-KR" altLang="en-US" sz="1000" b="1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세분류</a:t>
                      </a:r>
                      <a:endParaRPr lang="ko-KR" altLang="en-US" sz="1000" spc="0"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246" marR="9246" marT="9246" marB="924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93670"/>
                  </a:ext>
                </a:extLst>
              </a:tr>
              <a:tr h="207107">
                <a:tc rowSpan="4"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정보시스템 </a:t>
                      </a:r>
                      <a:r>
                        <a:rPr lang="ko-KR" altLang="en-US" sz="1000" spc="0" smtClean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기반기술</a:t>
                      </a:r>
                      <a:endParaRPr lang="ko-KR" altLang="en-US" sz="1000" spc="0"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 </a:t>
                      </a:r>
                      <a:r>
                        <a:rPr lang="en-US" altLang="ko-KR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 </a:t>
                      </a:r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기초 기술 활용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</a:t>
                      </a:r>
                      <a:r>
                        <a:rPr lang="en-US" altLang="ko-KR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 </a:t>
                      </a:r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296245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애플리케이션 </a:t>
                      </a:r>
                      <a:r>
                        <a:rPr lang="ko-KR" altLang="en-US" sz="1000" spc="0" smtClean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테스트수행</a:t>
                      </a:r>
                      <a:endParaRPr lang="ko-KR" altLang="en-US" sz="1000" spc="0"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145064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애플리케이션 배포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115953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UI</a:t>
                      </a:r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테스트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UI/UX </a:t>
                      </a:r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759308"/>
                  </a:ext>
                </a:extLst>
              </a:tr>
              <a:tr h="207107">
                <a:tc rowSpan="4"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프로그래밍언어 활용</a:t>
                      </a:r>
                    </a:p>
                  </a:txBody>
                  <a:tcPr marL="27738" marR="27738" marT="27738" marB="27738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프로그래밍 언어 활용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</a:t>
                      </a:r>
                      <a:r>
                        <a:rPr lang="en-US" altLang="ko-KR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 </a:t>
                      </a:r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800607"/>
                  </a:ext>
                </a:extLst>
              </a:tr>
              <a:tr h="121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화면 구현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981471"/>
                  </a:ext>
                </a:extLst>
              </a:tr>
              <a:tr h="194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서버프로그램 구현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77973"/>
                  </a:ext>
                </a:extLst>
              </a:tr>
              <a:tr h="2099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앱 프로그래밍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스마트문화앱콘텐츠제작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607142"/>
                  </a:ext>
                </a:extLst>
              </a:tr>
              <a:tr h="194163">
                <a:tc rowSpan="2"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데이터베이스 활용</a:t>
                      </a:r>
                    </a:p>
                  </a:txBody>
                  <a:tcPr marL="27738" marR="27738" marT="27738" marB="27738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SQL </a:t>
                      </a:r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활용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DB </a:t>
                      </a:r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132074"/>
                  </a:ext>
                </a:extLst>
              </a:tr>
              <a:tr h="2274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spc="0"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 입출력 구현</a:t>
                      </a: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</a:t>
                      </a:r>
                      <a:r>
                        <a:rPr lang="en-US" altLang="ko-KR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 </a:t>
                      </a:r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27738" marR="27738" marT="27738" marB="277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994602"/>
                  </a:ext>
                </a:extLst>
              </a:tr>
            </a:tbl>
          </a:graphicData>
        </a:graphic>
      </p:graphicFrame>
      <p:graphicFrame>
        <p:nvGraphicFramePr>
          <p:cNvPr id="72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129119"/>
              </p:ext>
            </p:extLst>
          </p:nvPr>
        </p:nvGraphicFramePr>
        <p:xfrm>
          <a:off x="4995537" y="102121"/>
          <a:ext cx="3439098" cy="2234080"/>
        </p:xfrm>
        <a:graphic>
          <a:graphicData uri="http://schemas.openxmlformats.org/drawingml/2006/table">
            <a:tbl>
              <a:tblPr/>
              <a:tblGrid>
                <a:gridCol w="730421">
                  <a:extLst>
                    <a:ext uri="{9D8B030D-6E8A-4147-A177-3AD203B41FA5}">
                      <a16:colId xmlns:a16="http://schemas.microsoft.com/office/drawing/2014/main" val="718294733"/>
                    </a:ext>
                  </a:extLst>
                </a:gridCol>
                <a:gridCol w="1827292">
                  <a:extLst>
                    <a:ext uri="{9D8B030D-6E8A-4147-A177-3AD203B41FA5}">
                      <a16:colId xmlns:a16="http://schemas.microsoft.com/office/drawing/2014/main" val="2244473920"/>
                    </a:ext>
                  </a:extLst>
                </a:gridCol>
                <a:gridCol w="881385">
                  <a:extLst>
                    <a:ext uri="{9D8B030D-6E8A-4147-A177-3AD203B41FA5}">
                      <a16:colId xmlns:a16="http://schemas.microsoft.com/office/drawing/2014/main" val="1879934797"/>
                    </a:ext>
                  </a:extLst>
                </a:gridCol>
              </a:tblGrid>
              <a:tr h="20710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실기과목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NCS </a:t>
                      </a:r>
                      <a:r>
                        <a:rPr lang="ko-KR" altLang="en-US" sz="1000" b="1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능력단위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en-US" sz="1000" b="1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NCS </a:t>
                      </a:r>
                      <a:r>
                        <a:rPr lang="ko-KR" altLang="en-US" sz="1000" b="1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세분류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93670"/>
                  </a:ext>
                </a:extLst>
              </a:tr>
              <a:tr h="207107">
                <a:tc rowSpan="7"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정보처리 실무</a:t>
                      </a:r>
                    </a:p>
                  </a:txBody>
                  <a:tcPr marL="88760" marR="88760" marT="44380" marB="443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 </a:t>
                      </a:r>
                      <a:r>
                        <a:rPr lang="en-US" altLang="ko-KR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 </a:t>
                      </a:r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기초 기술 활용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응용</a:t>
                      </a:r>
                      <a:r>
                        <a:rPr lang="en-US" altLang="ko-KR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</a:t>
                      </a:r>
                    </a:p>
                    <a:p>
                      <a:pPr algn="l" fontAlgn="ctr" latinLnBrk="0"/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296245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화면 구현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145064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프로그래밍 언어 활용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115953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애플리케이션 테스트 수행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59308"/>
                  </a:ext>
                </a:extLst>
              </a:tr>
              <a:tr h="2071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 fontAlgn="ctr" latinLnBrk="0"/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애플리케이션 배포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800607"/>
                  </a:ext>
                </a:extLst>
              </a:tr>
              <a:tr h="3254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 fontAlgn="ctr" latinLnBrk="0"/>
                      <a:r>
                        <a:rPr 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UI </a:t>
                      </a:r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테스트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UI/UX</a:t>
                      </a:r>
                    </a:p>
                    <a:p>
                      <a:pPr algn="l" fontAlgn="ctr" latinLnBrk="0"/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981471"/>
                  </a:ext>
                </a:extLst>
              </a:tr>
              <a:tr h="2219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SQL</a:t>
                      </a:r>
                      <a:r>
                        <a:rPr lang="ko-KR" altLang="en-US" sz="1000" u="none" spc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활용</a:t>
                      </a: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DB</a:t>
                      </a:r>
                    </a:p>
                    <a:p>
                      <a:pPr algn="l" fontAlgn="ctr" latinLnBrk="0"/>
                      <a:r>
                        <a:rPr lang="ko-KR" altLang="en-US" sz="1000" u="none" spc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엔지니어링</a:t>
                      </a:r>
                      <a:endParaRPr lang="ko-KR" altLang="en-US" sz="1000" u="none" spc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88760" marR="88760" marT="44380" marB="44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577973"/>
                  </a:ext>
                </a:extLst>
              </a:tr>
            </a:tbl>
          </a:graphicData>
        </a:graphic>
      </p:graphicFrame>
      <p:sp>
        <p:nvSpPr>
          <p:cNvPr id="93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101003" y="2549176"/>
            <a:ext cx="4539080" cy="611988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600" smtClean="0"/>
              <a:t>정보처리산업기사</a:t>
            </a:r>
            <a:endParaRPr lang="en-US" altLang="ko-KR" sz="1600" smtClean="0"/>
          </a:p>
          <a:p>
            <a:pPr marL="0" indent="0">
              <a:buNone/>
            </a:pPr>
            <a:r>
              <a:rPr lang="en-US" altLang="ko-KR" sz="1600" smtClean="0"/>
              <a:t>information processing industrial engeneer</a:t>
            </a:r>
            <a:endParaRPr lang="ko-KR" altLang="en-US" sz="1600" dirty="0"/>
          </a:p>
        </p:txBody>
      </p:sp>
      <p:sp>
        <p:nvSpPr>
          <p:cNvPr id="96" name="모서리가 둥근 직사각형 95"/>
          <p:cNvSpPr/>
          <p:nvPr/>
        </p:nvSpPr>
        <p:spPr>
          <a:xfrm>
            <a:off x="2555778" y="6394695"/>
            <a:ext cx="6496362" cy="258896"/>
          </a:xfrm>
          <a:prstGeom prst="roundRect">
            <a:avLst>
              <a:gd name="adj" fmla="val 8213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①</a:t>
            </a:r>
            <a:r>
              <a:rPr lang="ko-KR" altLang="en-US" sz="1200" smtClean="0">
                <a:solidFill>
                  <a:srgbClr val="FF0000"/>
                </a:solidFill>
              </a:rPr>
              <a:t>정보시스템 기반기술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2555777" y="2532246"/>
            <a:ext cx="4669354" cy="3862449"/>
          </a:xfrm>
          <a:prstGeom prst="roundRect">
            <a:avLst>
              <a:gd name="adj" fmla="val 4136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②PL</a:t>
            </a:r>
            <a:r>
              <a:rPr lang="ko-KR" altLang="en-US" sz="1200" smtClean="0">
                <a:solidFill>
                  <a:srgbClr val="FF0000"/>
                </a:solidFill>
              </a:rPr>
              <a:t>활용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7519029" y="4848692"/>
            <a:ext cx="1502571" cy="1532636"/>
          </a:xfrm>
          <a:prstGeom prst="roundRect">
            <a:avLst>
              <a:gd name="adj" fmla="val 666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③</a:t>
            </a:r>
            <a:r>
              <a:rPr lang="en-US" altLang="ko-KR" sz="1200" smtClean="0">
                <a:solidFill>
                  <a:srgbClr val="FF0000"/>
                </a:solidFill>
              </a:rPr>
              <a:t>DB</a:t>
            </a:r>
            <a:r>
              <a:rPr lang="ko-KR" altLang="en-US" sz="1200" smtClean="0">
                <a:solidFill>
                  <a:srgbClr val="FF0000"/>
                </a:solidFill>
              </a:rPr>
              <a:t>활용</a:t>
            </a:r>
            <a:endParaRPr lang="ko-KR" altLang="en-US" sz="1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3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순서도: 처리 31"/>
          <p:cNvSpPr/>
          <p:nvPr/>
        </p:nvSpPr>
        <p:spPr>
          <a:xfrm>
            <a:off x="2637873" y="3504773"/>
            <a:ext cx="2648313" cy="17130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프로세스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처리</a:t>
            </a:r>
            <a:r>
              <a:rPr lang="en-US" altLang="ko-KR" sz="675" smtClean="0">
                <a:solidFill>
                  <a:schemeClr val="tx1"/>
                </a:solidFill>
              </a:rPr>
              <a:t>)</a:t>
            </a:r>
            <a:r>
              <a:rPr lang="ko-KR" altLang="en-US" sz="675" smtClean="0">
                <a:solidFill>
                  <a:schemeClr val="tx1"/>
                </a:solidFill>
              </a:rPr>
              <a:t>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업무의 처리절차</a:t>
            </a:r>
            <a:r>
              <a:rPr lang="en-US" altLang="ko-KR" sz="675" smtClean="0">
                <a:solidFill>
                  <a:schemeClr val="tx1"/>
                </a:solidFill>
              </a:rPr>
              <a:t>, </a:t>
            </a:r>
            <a:r>
              <a:rPr lang="ko-KR" altLang="en-US" sz="675" smtClean="0">
                <a:solidFill>
                  <a:schemeClr val="tx1"/>
                </a:solidFill>
              </a:rPr>
              <a:t>흐름관점</a:t>
            </a:r>
            <a:r>
              <a:rPr lang="en-US" altLang="ko-KR" sz="675" smtClean="0">
                <a:solidFill>
                  <a:schemeClr val="tx1"/>
                </a:solidFill>
              </a:rPr>
              <a:t>, process, how)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3" name="순서도: 처리 32"/>
          <p:cNvSpPr/>
          <p:nvPr/>
        </p:nvSpPr>
        <p:spPr>
          <a:xfrm>
            <a:off x="2624110" y="4501420"/>
            <a:ext cx="2648781" cy="17634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데이터모델링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데이터관점 </a:t>
            </a:r>
            <a:r>
              <a:rPr lang="en-US" altLang="ko-KR" sz="675" smtClean="0">
                <a:solidFill>
                  <a:schemeClr val="tx1"/>
                </a:solidFill>
              </a:rPr>
              <a:t>data, what 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9" name="구름 148"/>
          <p:cNvSpPr/>
          <p:nvPr/>
        </p:nvSpPr>
        <p:spPr>
          <a:xfrm>
            <a:off x="391248" y="3798607"/>
            <a:ext cx="767120" cy="549871"/>
          </a:xfrm>
          <a:prstGeom prst="cloud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</a:rPr>
              <a:t>[</a:t>
            </a:r>
            <a:r>
              <a:rPr lang="ko-KR" altLang="en-US" sz="800" smtClean="0">
                <a:solidFill>
                  <a:schemeClr val="tx1"/>
                </a:solidFill>
              </a:rPr>
              <a:t>현실세계</a:t>
            </a:r>
            <a:r>
              <a:rPr lang="en-US" altLang="ko-KR" sz="80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학교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병원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회사</a:t>
            </a:r>
            <a:r>
              <a:rPr lang="en-US" altLang="ko-KR" sz="800" smtClean="0">
                <a:solidFill>
                  <a:schemeClr val="tx1"/>
                </a:solidFill>
              </a:rPr>
              <a:t>...</a:t>
            </a:r>
            <a:endParaRPr lang="ko-KR" altLang="en-US" sz="800">
              <a:solidFill>
                <a:schemeClr val="tx1"/>
              </a:solidFill>
            </a:endParaRPr>
          </a:p>
        </p:txBody>
      </p:sp>
      <p:cxnSp>
        <p:nvCxnSpPr>
          <p:cNvPr id="82" name="꺾인 연결선 81"/>
          <p:cNvCxnSpPr>
            <a:stCxn id="307" idx="3"/>
            <a:endCxn id="47" idx="1"/>
          </p:cNvCxnSpPr>
          <p:nvPr/>
        </p:nvCxnSpPr>
        <p:spPr>
          <a:xfrm>
            <a:off x="1620954" y="4071821"/>
            <a:ext cx="134469" cy="1268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순서도: 처리 84"/>
          <p:cNvSpPr/>
          <p:nvPr/>
        </p:nvSpPr>
        <p:spPr>
          <a:xfrm>
            <a:off x="2623496" y="5363214"/>
            <a:ext cx="844023" cy="76073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[ERD </a:t>
            </a:r>
            <a:r>
              <a:rPr lang="ko-KR" altLang="en-US" sz="750" smtClean="0">
                <a:solidFill>
                  <a:schemeClr val="tx1"/>
                </a:solidFill>
              </a:rPr>
              <a:t>모델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89" name="원통 88"/>
          <p:cNvSpPr/>
          <p:nvPr/>
        </p:nvSpPr>
        <p:spPr>
          <a:xfrm>
            <a:off x="6135262" y="4392710"/>
            <a:ext cx="403356" cy="410955"/>
          </a:xfrm>
          <a:prstGeom prst="can">
            <a:avLst>
              <a:gd name="adj" fmla="val 7460"/>
            </a:avLst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0" name="순서도: 처리 89"/>
          <p:cNvSpPr/>
          <p:nvPr/>
        </p:nvSpPr>
        <p:spPr>
          <a:xfrm>
            <a:off x="5977970" y="4027533"/>
            <a:ext cx="677974" cy="905935"/>
          </a:xfrm>
          <a:prstGeom prst="flowChartProcess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 System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1" name="꺾인 연결선 90"/>
          <p:cNvCxnSpPr>
            <a:stCxn id="89" idx="1"/>
            <a:endCxn id="92" idx="2"/>
          </p:cNvCxnSpPr>
          <p:nvPr/>
        </p:nvCxnSpPr>
        <p:spPr>
          <a:xfrm rot="16200000" flipV="1">
            <a:off x="6270850" y="4326619"/>
            <a:ext cx="129272" cy="2909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순서도: 처리 91"/>
          <p:cNvSpPr/>
          <p:nvPr/>
        </p:nvSpPr>
        <p:spPr>
          <a:xfrm>
            <a:off x="6156134" y="4096814"/>
            <a:ext cx="355794" cy="1666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DBMS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3" name="순서도: 처리 92"/>
          <p:cNvSpPr/>
          <p:nvPr/>
        </p:nvSpPr>
        <p:spPr>
          <a:xfrm>
            <a:off x="5951330" y="3519378"/>
            <a:ext cx="36147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App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4" name="순서도: 처리 93"/>
          <p:cNvSpPr/>
          <p:nvPr/>
        </p:nvSpPr>
        <p:spPr>
          <a:xfrm>
            <a:off x="6356771" y="3519378"/>
            <a:ext cx="34315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5" name="꺾인 연결선 94"/>
          <p:cNvCxnSpPr>
            <a:stCxn id="93" idx="2"/>
            <a:endCxn id="92" idx="0"/>
          </p:cNvCxnSpPr>
          <p:nvPr/>
        </p:nvCxnSpPr>
        <p:spPr>
          <a:xfrm rot="16200000" flipH="1">
            <a:off x="6017738" y="3780520"/>
            <a:ext cx="430625" cy="201961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꺾인 연결선 95"/>
          <p:cNvCxnSpPr>
            <a:stCxn id="94" idx="2"/>
            <a:endCxn id="92" idx="0"/>
          </p:cNvCxnSpPr>
          <p:nvPr/>
        </p:nvCxnSpPr>
        <p:spPr>
          <a:xfrm rot="5400000">
            <a:off x="6215879" y="3784341"/>
            <a:ext cx="430625" cy="194320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33" idx="3"/>
            <a:endCxn id="89" idx="2"/>
          </p:cNvCxnSpPr>
          <p:nvPr/>
        </p:nvCxnSpPr>
        <p:spPr>
          <a:xfrm>
            <a:off x="5272891" y="4589594"/>
            <a:ext cx="862371" cy="85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32" idx="3"/>
            <a:endCxn id="93" idx="1"/>
          </p:cNvCxnSpPr>
          <p:nvPr/>
        </p:nvCxnSpPr>
        <p:spPr>
          <a:xfrm>
            <a:off x="5286186" y="3590427"/>
            <a:ext cx="665144" cy="235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순서도: 처리 105"/>
          <p:cNvSpPr/>
          <p:nvPr/>
        </p:nvSpPr>
        <p:spPr>
          <a:xfrm>
            <a:off x="2672777" y="5849667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8" name="순서도: 처리 107"/>
          <p:cNvSpPr/>
          <p:nvPr/>
        </p:nvSpPr>
        <p:spPr>
          <a:xfrm>
            <a:off x="3122183" y="5861412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학과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7" name="다이아몬드 16"/>
          <p:cNvSpPr/>
          <p:nvPr/>
        </p:nvSpPr>
        <p:spPr>
          <a:xfrm>
            <a:off x="2904295" y="5517232"/>
            <a:ext cx="254470" cy="284807"/>
          </a:xfrm>
          <a:prstGeom prst="diamon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소속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09" name="꺾인 연결선 108"/>
          <p:cNvCxnSpPr>
            <a:stCxn id="106" idx="0"/>
            <a:endCxn id="17" idx="1"/>
          </p:cNvCxnSpPr>
          <p:nvPr/>
        </p:nvCxnSpPr>
        <p:spPr>
          <a:xfrm rot="5400000" flipH="1" flipV="1">
            <a:off x="2767943" y="5713316"/>
            <a:ext cx="190031" cy="82673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17" idx="3"/>
            <a:endCxn id="108" idx="0"/>
          </p:cNvCxnSpPr>
          <p:nvPr/>
        </p:nvCxnSpPr>
        <p:spPr>
          <a:xfrm>
            <a:off x="3158765" y="5659636"/>
            <a:ext cx="112263" cy="201776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순서도: 처리 33"/>
          <p:cNvSpPr/>
          <p:nvPr/>
        </p:nvSpPr>
        <p:spPr>
          <a:xfrm>
            <a:off x="3552029" y="5363215"/>
            <a:ext cx="1005487" cy="63083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[RDB</a:t>
            </a:r>
            <a:r>
              <a:rPr lang="ko-KR" altLang="en-US" sz="750">
                <a:solidFill>
                  <a:schemeClr val="tx1"/>
                </a:solidFill>
              </a:rPr>
              <a:t>모델</a:t>
            </a:r>
            <a:r>
              <a:rPr lang="en-US" altLang="ko-KR" sz="750">
                <a:solidFill>
                  <a:schemeClr val="tx1"/>
                </a:solidFill>
              </a:rPr>
              <a:t>]</a:t>
            </a:r>
          </a:p>
          <a:p>
            <a:endParaRPr lang="en-US" altLang="ko-KR" sz="750" smtClean="0">
              <a:solidFill>
                <a:schemeClr val="tx1"/>
              </a:solidFill>
            </a:endParaRPr>
          </a:p>
          <a:p>
            <a:endParaRPr lang="en-US" altLang="ko-KR" sz="75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학번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이름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b="1" i="1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과명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en-US" altLang="ko-KR" sz="750">
              <a:solidFill>
                <a:schemeClr val="tx1"/>
              </a:solidFill>
            </a:endParaRPr>
          </a:p>
        </p:txBody>
      </p:sp>
      <p:sp>
        <p:nvSpPr>
          <p:cNvPr id="47" name="순서도: 처리 46"/>
          <p:cNvSpPr/>
          <p:nvPr/>
        </p:nvSpPr>
        <p:spPr>
          <a:xfrm>
            <a:off x="1755423" y="3799672"/>
            <a:ext cx="217306" cy="5696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업무분석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8" name="순서도: 처리 47"/>
          <p:cNvSpPr/>
          <p:nvPr/>
        </p:nvSpPr>
        <p:spPr>
          <a:xfrm>
            <a:off x="1438421" y="1971540"/>
            <a:ext cx="744492" cy="2284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요구사항</a:t>
            </a:r>
            <a:endParaRPr lang="en-US" altLang="ko-KR" sz="75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수집분석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9" name="순서도: 처리 48"/>
          <p:cNvSpPr/>
          <p:nvPr/>
        </p:nvSpPr>
        <p:spPr>
          <a:xfrm>
            <a:off x="2480247" y="1955772"/>
            <a:ext cx="2953540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설계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1" name="순서도: 처리 50"/>
          <p:cNvSpPr/>
          <p:nvPr/>
        </p:nvSpPr>
        <p:spPr>
          <a:xfrm>
            <a:off x="5883303" y="1930426"/>
            <a:ext cx="977556" cy="30695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구현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2" name="순서도: 처리 51"/>
          <p:cNvSpPr/>
          <p:nvPr/>
        </p:nvSpPr>
        <p:spPr>
          <a:xfrm>
            <a:off x="7154926" y="1955772"/>
            <a:ext cx="588135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통합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테스트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8060726" y="1961466"/>
            <a:ext cx="831754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운영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유지보수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4" name="순서도: 처리 53"/>
          <p:cNvSpPr/>
          <p:nvPr/>
        </p:nvSpPr>
        <p:spPr>
          <a:xfrm>
            <a:off x="1438422" y="919610"/>
            <a:ext cx="7454058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정보시스템 구축절차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62" name="꺾인 연결선 61"/>
          <p:cNvCxnSpPr>
            <a:stCxn id="47" idx="3"/>
            <a:endCxn id="32" idx="1"/>
          </p:cNvCxnSpPr>
          <p:nvPr/>
        </p:nvCxnSpPr>
        <p:spPr>
          <a:xfrm flipV="1">
            <a:off x="1972729" y="3590427"/>
            <a:ext cx="665144" cy="49407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>
            <a:stCxn id="47" idx="3"/>
            <a:endCxn id="33" idx="1"/>
          </p:cNvCxnSpPr>
          <p:nvPr/>
        </p:nvCxnSpPr>
        <p:spPr>
          <a:xfrm>
            <a:off x="1972729" y="4084504"/>
            <a:ext cx="651381" cy="5050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꺾인 연결선 68"/>
          <p:cNvCxnSpPr>
            <a:stCxn id="81" idx="0"/>
            <a:endCxn id="32" idx="2"/>
          </p:cNvCxnSpPr>
          <p:nvPr/>
        </p:nvCxnSpPr>
        <p:spPr>
          <a:xfrm rot="5400000" flipH="1" flipV="1">
            <a:off x="3789931" y="3843167"/>
            <a:ext cx="339186" cy="501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순서도: 처리 80"/>
          <p:cNvSpPr/>
          <p:nvPr/>
        </p:nvSpPr>
        <p:spPr>
          <a:xfrm>
            <a:off x="3621620" y="4015266"/>
            <a:ext cx="670795" cy="1534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상관모델링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79" name="순서도: 처리 78"/>
          <p:cNvSpPr/>
          <p:nvPr/>
        </p:nvSpPr>
        <p:spPr>
          <a:xfrm>
            <a:off x="3582607" y="3277284"/>
            <a:ext cx="572219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로직설계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3" name="순서도: 처리 82"/>
          <p:cNvSpPr/>
          <p:nvPr/>
        </p:nvSpPr>
        <p:spPr>
          <a:xfrm>
            <a:off x="4788024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물리</a:t>
            </a:r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4" name="순서도: 처리 83"/>
          <p:cNvSpPr/>
          <p:nvPr/>
        </p:nvSpPr>
        <p:spPr>
          <a:xfrm>
            <a:off x="3816415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논리적설계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88" name="꺾인 연결선 87"/>
          <p:cNvCxnSpPr>
            <a:stCxn id="48" idx="3"/>
            <a:endCxn id="49" idx="1"/>
          </p:cNvCxnSpPr>
          <p:nvPr/>
        </p:nvCxnSpPr>
        <p:spPr>
          <a:xfrm flipV="1">
            <a:off x="2182913" y="2081414"/>
            <a:ext cx="297334" cy="434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49" idx="3"/>
            <a:endCxn id="51" idx="1"/>
          </p:cNvCxnSpPr>
          <p:nvPr/>
        </p:nvCxnSpPr>
        <p:spPr>
          <a:xfrm>
            <a:off x="5433787" y="2081414"/>
            <a:ext cx="449516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꺾인 연결선 99"/>
          <p:cNvCxnSpPr>
            <a:stCxn id="51" idx="3"/>
            <a:endCxn id="52" idx="1"/>
          </p:cNvCxnSpPr>
          <p:nvPr/>
        </p:nvCxnSpPr>
        <p:spPr>
          <a:xfrm flipV="1">
            <a:off x="6860859" y="2081414"/>
            <a:ext cx="294067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52" idx="3"/>
            <a:endCxn id="53" idx="1"/>
          </p:cNvCxnSpPr>
          <p:nvPr/>
        </p:nvCxnSpPr>
        <p:spPr>
          <a:xfrm>
            <a:off x="7743061" y="2081414"/>
            <a:ext cx="317665" cy="56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그림 114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897" y="4550360"/>
            <a:ext cx="216024" cy="96379"/>
          </a:xfrm>
          <a:prstGeom prst="rect">
            <a:avLst/>
          </a:prstGeom>
        </p:spPr>
      </p:pic>
      <p:cxnSp>
        <p:nvCxnSpPr>
          <p:cNvPr id="140" name="꺾인 연결선 139"/>
          <p:cNvCxnSpPr>
            <a:stCxn id="220" idx="2"/>
            <a:endCxn id="85" idx="0"/>
          </p:cNvCxnSpPr>
          <p:nvPr/>
        </p:nvCxnSpPr>
        <p:spPr>
          <a:xfrm rot="5400000">
            <a:off x="2821157" y="5135301"/>
            <a:ext cx="452265" cy="3561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꺾인 연결선 146"/>
          <p:cNvCxnSpPr>
            <a:stCxn id="84" idx="2"/>
            <a:endCxn id="34" idx="0"/>
          </p:cNvCxnSpPr>
          <p:nvPr/>
        </p:nvCxnSpPr>
        <p:spPr>
          <a:xfrm rot="16200000" flipH="1">
            <a:off x="3827562" y="5136004"/>
            <a:ext cx="452266" cy="215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꺾인 연결선 153"/>
          <p:cNvCxnSpPr>
            <a:stCxn id="84" idx="3"/>
            <a:endCxn id="83" idx="1"/>
          </p:cNvCxnSpPr>
          <p:nvPr/>
        </p:nvCxnSpPr>
        <p:spPr>
          <a:xfrm>
            <a:off x="4288818" y="4791030"/>
            <a:ext cx="499206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순서도: 처리 158"/>
          <p:cNvSpPr/>
          <p:nvPr/>
        </p:nvSpPr>
        <p:spPr>
          <a:xfrm>
            <a:off x="453683" y="1484828"/>
            <a:ext cx="604283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현실세상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사람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0" name="순서도: 처리 159"/>
          <p:cNvSpPr/>
          <p:nvPr/>
        </p:nvSpPr>
        <p:spPr>
          <a:xfrm>
            <a:off x="1438421" y="1488052"/>
            <a:ext cx="3995366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개념세상</a:t>
            </a:r>
            <a:r>
              <a:rPr lang="en-US" altLang="ko-KR" sz="750" smtClean="0">
                <a:solidFill>
                  <a:schemeClr val="tx1"/>
                </a:solidFill>
              </a:rPr>
              <a:t>] </a:t>
            </a:r>
            <a:r>
              <a:rPr lang="ko-KR" altLang="en-US" sz="750" smtClean="0">
                <a:solidFill>
                  <a:schemeClr val="tx1"/>
                </a:solidFill>
              </a:rPr>
              <a:t>모델링</a:t>
            </a:r>
            <a:r>
              <a:rPr lang="en-US" altLang="ko-KR" sz="750" smtClean="0">
                <a:solidFill>
                  <a:schemeClr val="tx1"/>
                </a:solidFill>
              </a:rPr>
              <a:t>ing: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컴퓨터세계에 표현하는 과정</a:t>
            </a:r>
            <a:r>
              <a:rPr lang="en-US" altLang="ko-KR" sz="750" smtClean="0">
                <a:solidFill>
                  <a:schemeClr val="tx1"/>
                </a:solidFill>
              </a:rPr>
              <a:t> </a:t>
            </a:r>
            <a:r>
              <a:rPr lang="ko-KR" altLang="en-US" sz="750" smtClean="0">
                <a:solidFill>
                  <a:schemeClr val="tx1"/>
                </a:solidFill>
              </a:rPr>
              <a:t>즉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모델을 만드는 과정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1" name="순서도: 처리 160"/>
          <p:cNvSpPr/>
          <p:nvPr/>
        </p:nvSpPr>
        <p:spPr>
          <a:xfrm>
            <a:off x="5870923" y="1500512"/>
            <a:ext cx="3021557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컴퓨터세상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r>
              <a:rPr lang="ko-KR" altLang="en-US" sz="750" smtClean="0">
                <a:solidFill>
                  <a:schemeClr val="tx1"/>
                </a:solidFill>
              </a:rPr>
              <a:t> 모델</a:t>
            </a:r>
            <a:r>
              <a:rPr lang="en-US" altLang="ko-KR" sz="750" smtClean="0">
                <a:solidFill>
                  <a:schemeClr val="tx1"/>
                </a:solidFill>
              </a:rPr>
              <a:t>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추상화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단순화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명확화한 표현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                        학사정보시스템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인조인간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smtClean="0">
                <a:solidFill>
                  <a:schemeClr val="tx1"/>
                </a:solidFill>
              </a:rPr>
              <a:t>로봇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3" name="순서도: 처리 162"/>
          <p:cNvSpPr/>
          <p:nvPr/>
        </p:nvSpPr>
        <p:spPr>
          <a:xfrm>
            <a:off x="8158524" y="3893923"/>
            <a:ext cx="568194" cy="3419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시스템운영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사용자관리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4" name="순서도: 처리 163"/>
          <p:cNvSpPr/>
          <p:nvPr/>
        </p:nvSpPr>
        <p:spPr>
          <a:xfrm>
            <a:off x="7326988" y="4467438"/>
            <a:ext cx="386233" cy="26382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튜닝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5" name="순서도: 처리 164"/>
          <p:cNvSpPr/>
          <p:nvPr/>
        </p:nvSpPr>
        <p:spPr>
          <a:xfrm>
            <a:off x="7308756" y="3498887"/>
            <a:ext cx="402378" cy="1877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테스트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66" name="꺾인 연결선 165"/>
          <p:cNvCxnSpPr>
            <a:stCxn id="89" idx="4"/>
            <a:endCxn id="164" idx="1"/>
          </p:cNvCxnSpPr>
          <p:nvPr/>
        </p:nvCxnSpPr>
        <p:spPr>
          <a:xfrm>
            <a:off x="6538618" y="4598188"/>
            <a:ext cx="788370" cy="116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64" idx="3"/>
            <a:endCxn id="163" idx="2"/>
          </p:cNvCxnSpPr>
          <p:nvPr/>
        </p:nvCxnSpPr>
        <p:spPr>
          <a:xfrm flipV="1">
            <a:off x="7713221" y="4235918"/>
            <a:ext cx="729400" cy="36343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꺾인 연결선 171"/>
          <p:cNvCxnSpPr>
            <a:stCxn id="165" idx="3"/>
            <a:endCxn id="163" idx="0"/>
          </p:cNvCxnSpPr>
          <p:nvPr/>
        </p:nvCxnSpPr>
        <p:spPr>
          <a:xfrm>
            <a:off x="7711134" y="3592751"/>
            <a:ext cx="731487" cy="30117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>
            <a:stCxn id="94" idx="3"/>
            <a:endCxn id="165" idx="1"/>
          </p:cNvCxnSpPr>
          <p:nvPr/>
        </p:nvCxnSpPr>
        <p:spPr>
          <a:xfrm flipV="1">
            <a:off x="6699930" y="3592751"/>
            <a:ext cx="608826" cy="3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순서도: 처리 219"/>
          <p:cNvSpPr/>
          <p:nvPr/>
        </p:nvSpPr>
        <p:spPr>
          <a:xfrm>
            <a:off x="2812867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개념적설계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28" name="꺾인 연결선 227"/>
          <p:cNvCxnSpPr>
            <a:stCxn id="220" idx="3"/>
            <a:endCxn id="84" idx="1"/>
          </p:cNvCxnSpPr>
          <p:nvPr/>
        </p:nvCxnSpPr>
        <p:spPr>
          <a:xfrm>
            <a:off x="3285270" y="4791030"/>
            <a:ext cx="531145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그림 255" descr="Light Electricity Brightness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533" y="1493505"/>
            <a:ext cx="193306" cy="213303"/>
          </a:xfrm>
          <a:prstGeom prst="rect">
            <a:avLst/>
          </a:prstGeom>
        </p:spPr>
      </p:pic>
      <p:pic>
        <p:nvPicPr>
          <p:cNvPr id="257" name="그림 256" descr="&lt;strong&gt;컴퓨터&lt;/strong&gt; 바탕 화면 키보드 · Pixabay의 무료 이미지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273" y="1529475"/>
            <a:ext cx="265023" cy="216206"/>
          </a:xfrm>
          <a:prstGeom prst="rect">
            <a:avLst/>
          </a:prstGeom>
        </p:spPr>
      </p:pic>
      <p:pic>
        <p:nvPicPr>
          <p:cNvPr id="262" name="그림 261" descr="Building Company Clipart · Free image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02101"/>
            <a:ext cx="354702" cy="354702"/>
          </a:xfrm>
          <a:prstGeom prst="rect">
            <a:avLst/>
          </a:prstGeom>
        </p:spPr>
      </p:pic>
      <p:sp>
        <p:nvSpPr>
          <p:cNvPr id="273" name="순서도: 처리 272"/>
          <p:cNvSpPr/>
          <p:nvPr/>
        </p:nvSpPr>
        <p:spPr>
          <a:xfrm>
            <a:off x="3468950" y="2740814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기능분해도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74" name="순서도: 처리 273"/>
          <p:cNvSpPr/>
          <p:nvPr/>
        </p:nvSpPr>
        <p:spPr>
          <a:xfrm>
            <a:off x="4144292" y="2735071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프로세스흐름도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75" name="꺾인 연결선 274"/>
          <p:cNvCxnSpPr>
            <a:stCxn id="79" idx="0"/>
            <a:endCxn id="273" idx="2"/>
          </p:cNvCxnSpPr>
          <p:nvPr/>
        </p:nvCxnSpPr>
        <p:spPr>
          <a:xfrm rot="16200000" flipV="1">
            <a:off x="3664690" y="3073257"/>
            <a:ext cx="310546" cy="97508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79" idx="0"/>
            <a:endCxn id="274" idx="2"/>
          </p:cNvCxnSpPr>
          <p:nvPr/>
        </p:nvCxnSpPr>
        <p:spPr>
          <a:xfrm rot="5400000" flipH="1" flipV="1">
            <a:off x="3999490" y="2830223"/>
            <a:ext cx="316289" cy="577834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순서도: 처리 287"/>
          <p:cNvSpPr/>
          <p:nvPr/>
        </p:nvSpPr>
        <p:spPr>
          <a:xfrm>
            <a:off x="4603106" y="5373216"/>
            <a:ext cx="830682" cy="676752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750" smtClean="0">
                <a:solidFill>
                  <a:schemeClr val="tx1"/>
                </a:solidFill>
              </a:rPr>
              <a:t>테이블기술서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인덱스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뷰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en-US" altLang="ko-KR" sz="75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en-US" altLang="ko-KR" sz="750">
              <a:solidFill>
                <a:schemeClr val="tx1"/>
              </a:solidFill>
            </a:endParaRPr>
          </a:p>
          <a:p>
            <a:r>
              <a:rPr lang="en-US" altLang="ko-KR" sz="750" smtClean="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89" name="꺾인 연결선 288"/>
          <p:cNvCxnSpPr>
            <a:stCxn id="83" idx="2"/>
            <a:endCxn id="288" idx="0"/>
          </p:cNvCxnSpPr>
          <p:nvPr/>
        </p:nvCxnSpPr>
        <p:spPr>
          <a:xfrm rot="5400000">
            <a:off x="4790204" y="5139193"/>
            <a:ext cx="462267" cy="5779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순서도: 처리 292"/>
          <p:cNvSpPr/>
          <p:nvPr/>
        </p:nvSpPr>
        <p:spPr>
          <a:xfrm>
            <a:off x="4469219" y="3943635"/>
            <a:ext cx="400120" cy="30634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CRUD  </a:t>
            </a:r>
            <a:r>
              <a:rPr lang="ko-KR" altLang="en-US" sz="750" smtClean="0">
                <a:solidFill>
                  <a:schemeClr val="tx1"/>
                </a:solidFill>
              </a:rPr>
              <a:t>매트릭스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94" name="꺾인 연결선 293"/>
          <p:cNvCxnSpPr>
            <a:stCxn id="81" idx="3"/>
            <a:endCxn id="293" idx="1"/>
          </p:cNvCxnSpPr>
          <p:nvPr/>
        </p:nvCxnSpPr>
        <p:spPr>
          <a:xfrm>
            <a:off x="4292415" y="4092014"/>
            <a:ext cx="176804" cy="47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꺾인 연결선 298"/>
          <p:cNvCxnSpPr>
            <a:stCxn id="33" idx="0"/>
            <a:endCxn id="81" idx="2"/>
          </p:cNvCxnSpPr>
          <p:nvPr/>
        </p:nvCxnSpPr>
        <p:spPr>
          <a:xfrm rot="5400000" flipH="1" flipV="1">
            <a:off x="3786430" y="4330833"/>
            <a:ext cx="332659" cy="851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순서도: 처리 306"/>
          <p:cNvSpPr/>
          <p:nvPr/>
        </p:nvSpPr>
        <p:spPr>
          <a:xfrm>
            <a:off x="1403648" y="3652946"/>
            <a:ext cx="217306" cy="83775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정보전략계획수립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308" name="순서도: 처리 307"/>
          <p:cNvSpPr/>
          <p:nvPr/>
        </p:nvSpPr>
        <p:spPr>
          <a:xfrm>
            <a:off x="1559621" y="536551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시스템구성도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12" name="꺾인 연결선 311"/>
          <p:cNvCxnSpPr>
            <a:stCxn id="47" idx="2"/>
            <a:endCxn id="308" idx="0"/>
          </p:cNvCxnSpPr>
          <p:nvPr/>
        </p:nvCxnSpPr>
        <p:spPr>
          <a:xfrm rot="5400000">
            <a:off x="1364888" y="4866327"/>
            <a:ext cx="996181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149" idx="0"/>
            <a:endCxn id="307" idx="1"/>
          </p:cNvCxnSpPr>
          <p:nvPr/>
        </p:nvCxnSpPr>
        <p:spPr>
          <a:xfrm flipV="1">
            <a:off x="1157729" y="4071821"/>
            <a:ext cx="245919" cy="172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순서도: 처리 351"/>
          <p:cNvSpPr/>
          <p:nvPr/>
        </p:nvSpPr>
        <p:spPr>
          <a:xfrm>
            <a:off x="1578396" y="566643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업무기술서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3" name="순서도: 처리 352"/>
          <p:cNvSpPr/>
          <p:nvPr/>
        </p:nvSpPr>
        <p:spPr>
          <a:xfrm>
            <a:off x="1567286" y="5931953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요구사항분석서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55" name="꺾인 연결선 354"/>
          <p:cNvCxnSpPr>
            <a:stCxn id="357" idx="2"/>
            <a:endCxn id="47" idx="0"/>
          </p:cNvCxnSpPr>
          <p:nvPr/>
        </p:nvCxnSpPr>
        <p:spPr>
          <a:xfrm rot="16200000" flipH="1">
            <a:off x="1642047" y="3577643"/>
            <a:ext cx="441862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순서도: 처리 355"/>
          <p:cNvSpPr/>
          <p:nvPr/>
        </p:nvSpPr>
        <p:spPr>
          <a:xfrm>
            <a:off x="1570731" y="2866369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관련문서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7" name="순서도: 처리 356"/>
          <p:cNvSpPr/>
          <p:nvPr/>
        </p:nvSpPr>
        <p:spPr>
          <a:xfrm>
            <a:off x="1559621" y="313188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세금계산서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60" name="순서도: 처리 359"/>
          <p:cNvSpPr/>
          <p:nvPr/>
        </p:nvSpPr>
        <p:spPr>
          <a:xfrm>
            <a:off x="1557495" y="2571537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인터뷰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64" name="꺾인 연결선 363"/>
          <p:cNvCxnSpPr>
            <a:stCxn id="164" idx="0"/>
            <a:endCxn id="165" idx="2"/>
          </p:cNvCxnSpPr>
          <p:nvPr/>
        </p:nvCxnSpPr>
        <p:spPr>
          <a:xfrm rot="16200000" flipV="1">
            <a:off x="7124613" y="4071946"/>
            <a:ext cx="780824" cy="1016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순서도: 처리 366"/>
          <p:cNvSpPr/>
          <p:nvPr/>
        </p:nvSpPr>
        <p:spPr>
          <a:xfrm>
            <a:off x="7324901" y="4032617"/>
            <a:ext cx="386233" cy="263823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검증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401" name="꺾인 연결선 400"/>
          <p:cNvCxnSpPr>
            <a:stCxn id="159" idx="3"/>
            <a:endCxn id="160" idx="1"/>
          </p:cNvCxnSpPr>
          <p:nvPr/>
        </p:nvCxnSpPr>
        <p:spPr>
          <a:xfrm>
            <a:off x="1057966" y="1610470"/>
            <a:ext cx="380455" cy="322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꺾인 연결선 403"/>
          <p:cNvCxnSpPr>
            <a:stCxn id="160" idx="3"/>
            <a:endCxn id="161" idx="1"/>
          </p:cNvCxnSpPr>
          <p:nvPr/>
        </p:nvCxnSpPr>
        <p:spPr>
          <a:xfrm>
            <a:off x="5433787" y="1613694"/>
            <a:ext cx="437136" cy="1246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" name="그림 417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28765"/>
            <a:ext cx="216024" cy="96379"/>
          </a:xfrm>
          <a:prstGeom prst="rect">
            <a:avLst/>
          </a:prstGeom>
        </p:spPr>
      </p:pic>
      <p:sp>
        <p:nvSpPr>
          <p:cNvPr id="86" name="순서도: 처리 85"/>
          <p:cNvSpPr/>
          <p:nvPr/>
        </p:nvSpPr>
        <p:spPr>
          <a:xfrm>
            <a:off x="6026699" y="3356992"/>
            <a:ext cx="572219" cy="1697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개발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7" name="순서도: 처리 86"/>
          <p:cNvSpPr/>
          <p:nvPr/>
        </p:nvSpPr>
        <p:spPr>
          <a:xfrm>
            <a:off x="2811033" y="2750673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DFD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97" name="꺾인 연결선 96"/>
          <p:cNvCxnSpPr>
            <a:stCxn id="79" idx="0"/>
            <a:endCxn id="87" idx="2"/>
          </p:cNvCxnSpPr>
          <p:nvPr/>
        </p:nvCxnSpPr>
        <p:spPr>
          <a:xfrm rot="16200000" flipV="1">
            <a:off x="3340662" y="2749228"/>
            <a:ext cx="300687" cy="755425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2207137" y="29975"/>
            <a:ext cx="4391781" cy="28549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600" smtClean="0"/>
              <a:t>[</a:t>
            </a:r>
            <a:r>
              <a:rPr lang="ko-KR" altLang="en-US" sz="1600" smtClean="0"/>
              <a:t>정보시스템구축과정</a:t>
            </a:r>
            <a:r>
              <a:rPr lang="en-US" altLang="ko-KR" sz="1600" smtClean="0"/>
              <a:t>]</a:t>
            </a:r>
            <a:r>
              <a:rPr lang="ko-KR" altLang="en-US" sz="1600" smtClean="0"/>
              <a:t> </a:t>
            </a:r>
            <a:r>
              <a:rPr lang="en-US" altLang="ko-KR" sz="1600" smtClean="0"/>
              <a:t>vs [</a:t>
            </a:r>
            <a:r>
              <a:rPr lang="ko-KR" altLang="en-US" sz="1600" smtClean="0"/>
              <a:t>정보처리기사</a:t>
            </a:r>
            <a:r>
              <a:rPr lang="en-US" altLang="ko-KR" sz="1600" smtClean="0"/>
              <a:t>5</a:t>
            </a:r>
            <a:r>
              <a:rPr lang="ko-KR" altLang="en-US" sz="1600" smtClean="0"/>
              <a:t>과목</a:t>
            </a:r>
            <a:r>
              <a:rPr lang="en-US" altLang="ko-KR" sz="1600" smtClean="0"/>
              <a:t>]</a:t>
            </a:r>
            <a:endParaRPr lang="ko-KR" altLang="en-US" sz="1600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2332876" y="1782501"/>
            <a:ext cx="5479484" cy="725462"/>
          </a:xfrm>
          <a:prstGeom prst="roundRect">
            <a:avLst>
              <a:gd name="adj" fmla="val 8213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①</a:t>
            </a:r>
            <a:r>
              <a:rPr lang="ko-KR" altLang="en-US" sz="1200" smtClean="0">
                <a:solidFill>
                  <a:srgbClr val="FF0000"/>
                </a:solidFill>
              </a:rPr>
              <a:t>정보시스템 기반기술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5641206" y="2933522"/>
            <a:ext cx="1254023" cy="975207"/>
          </a:xfrm>
          <a:prstGeom prst="roundRect">
            <a:avLst>
              <a:gd name="adj" fmla="val 12733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②PL</a:t>
            </a:r>
            <a:r>
              <a:rPr lang="ko-KR" altLang="en-US" sz="1200" smtClean="0">
                <a:solidFill>
                  <a:srgbClr val="FF0000"/>
                </a:solidFill>
              </a:rPr>
              <a:t>활용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5652354" y="3986581"/>
            <a:ext cx="1502571" cy="1220985"/>
          </a:xfrm>
          <a:prstGeom prst="roundRect">
            <a:avLst>
              <a:gd name="adj" fmla="val 666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③</a:t>
            </a:r>
            <a:r>
              <a:rPr lang="en-US" altLang="ko-KR" sz="1200" smtClean="0">
                <a:solidFill>
                  <a:srgbClr val="FF0000"/>
                </a:solidFill>
              </a:rPr>
              <a:t>DB</a:t>
            </a:r>
            <a:r>
              <a:rPr lang="ko-KR" altLang="en-US" sz="1200" smtClean="0">
                <a:solidFill>
                  <a:srgbClr val="FF0000"/>
                </a:solidFill>
              </a:rPr>
              <a:t>활용</a:t>
            </a:r>
            <a:endParaRPr lang="ko-KR" altLang="en-US" sz="1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9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순서도: 처리 53"/>
          <p:cNvSpPr/>
          <p:nvPr/>
        </p:nvSpPr>
        <p:spPr>
          <a:xfrm>
            <a:off x="175032" y="2996952"/>
            <a:ext cx="8663699" cy="194421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프로그래밍 언어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활용</a:t>
            </a:r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]</a:t>
            </a:r>
            <a:endParaRPr lang="en-US" altLang="ko-KR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C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언어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전처리기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-#</a:t>
            </a:r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include #define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변수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변수명작성규칙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데이터타입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입출력함수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연산자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논리연산자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함수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return,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파일입출력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-fget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JAVA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언어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2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진수출력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(0b),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접근제한자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상속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Python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언어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식별자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제어문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슬라이싱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함수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-def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JavaScript : Location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객체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1~10000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까지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7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의배수합계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배열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CSS : text-align, padding, colspan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HTML 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기본형식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input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프로그래밍언어 이론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절차적프로그래밍언어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객체지향언어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-C++,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예외처리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라이브러리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-stdio.h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운영체제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목적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-throughput, turn around time,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시스템소프트웨어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UNIX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명령어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-chmod,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기억장치배치전략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세마포어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프로세스상태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-new, wait,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프로세스스케줄링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-HRN,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프로세스정의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SJF,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패킷교환방식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네트워크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네트워크토폴로지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서브넷마스크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-B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클래스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IPv6-16bit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씩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8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부분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OSI7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계층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TCP/IP,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계층별프로토콜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라우팅프로토콜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거리벡터방식</a:t>
            </a:r>
          </a:p>
        </p:txBody>
      </p:sp>
      <p:sp>
        <p:nvSpPr>
          <p:cNvPr id="103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2123728" y="620688"/>
            <a:ext cx="4391781" cy="28549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en-US" sz="1600" smtClean="0"/>
              <a:t>정보처리산업기사 기출문제 유형</a:t>
            </a:r>
            <a:endParaRPr lang="ko-KR" altLang="en-US" sz="1600" dirty="0"/>
          </a:p>
        </p:txBody>
      </p:sp>
      <p:sp>
        <p:nvSpPr>
          <p:cNvPr id="104" name="순서도: 처리 103"/>
          <p:cNvSpPr/>
          <p:nvPr/>
        </p:nvSpPr>
        <p:spPr>
          <a:xfrm>
            <a:off x="175032" y="5157192"/>
            <a:ext cx="8663699" cy="115212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데이터베이스 활용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]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데이터베이스 기초 및 설계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시스템카탈로그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DBA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역할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스키마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데이터베이스설계</a:t>
            </a:r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개체관계도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계층데이터모델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관계형데이터베이스구조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도메인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,degree,cardinality,null,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제약조건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정규화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-3NF,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뷰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SQL : DML, DDL, AVG,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집합연산자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DROP VIEW,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서브쿼리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DISTINCT, COUNT, GRANT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데이터베이스 고급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트랜잭션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-ACID,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관계대수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일반집합연산자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카티션프로덕트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자료구조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해싱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-Collision,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트리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순회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스택출력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큐의활용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그래프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그래프간선개수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파일편성방법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색인순차파일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알고리즘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삽입정렬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버블정렬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10" name="순서도: 처리 109"/>
          <p:cNvSpPr/>
          <p:nvPr/>
        </p:nvSpPr>
        <p:spPr>
          <a:xfrm>
            <a:off x="175031" y="1628800"/>
            <a:ext cx="8663699" cy="115212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정보시스템 기반 기술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]</a:t>
            </a:r>
          </a:p>
          <a:p>
            <a:r>
              <a:rPr lang="en-US" altLang="ko-KR" sz="11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소프트웨어 설계 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UML-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일반화관계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UML-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다이어그램구분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UML-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유스케이스다이어그램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객체지향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디자인패턴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싱글톤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모듈설계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소프트웨어설계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UX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모듈화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결합도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소프트웨어아키텍쳐뷰</a:t>
            </a:r>
          </a:p>
          <a:p>
            <a:r>
              <a:rPr lang="en-US" altLang="ko-KR" sz="11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소프트웨어 테스트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패키징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도구 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화이트박스테스트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기본경로검사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단위테스트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형상관리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테스트스텁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테스트커버리지</a:t>
            </a:r>
          </a:p>
          <a:p>
            <a:r>
              <a:rPr lang="en-US" altLang="ko-KR" sz="11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 </a:t>
            </a:r>
            <a:r>
              <a:rPr lang="ko-KR" altLang="en-US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소프트웨어 보안 </a:t>
            </a:r>
            <a:r>
              <a:rPr lang="en-US" altLang="ko-KR" sz="11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en-US" altLang="ko-KR" sz="11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API</a:t>
            </a:r>
            <a:endParaRPr lang="en-US" altLang="ko-KR" sz="11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14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8" y="99493"/>
            <a:ext cx="3559499" cy="6556973"/>
          </a:xfrm>
          <a:prstGeom prst="rect">
            <a:avLst/>
          </a:prstGeom>
        </p:spPr>
      </p:pic>
      <p:sp>
        <p:nvSpPr>
          <p:cNvPr id="8" name="원통 7"/>
          <p:cNvSpPr/>
          <p:nvPr/>
        </p:nvSpPr>
        <p:spPr>
          <a:xfrm>
            <a:off x="6235583" y="4842651"/>
            <a:ext cx="1148681" cy="901465"/>
          </a:xfrm>
          <a:prstGeom prst="can">
            <a:avLst>
              <a:gd name="adj" fmla="val 7460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1200">
                <a:solidFill>
                  <a:schemeClr val="tx1"/>
                </a:solidFill>
              </a:rPr>
              <a:t>DB</a:t>
            </a:r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9" name="순서도: 처리 8"/>
          <p:cNvSpPr/>
          <p:nvPr/>
        </p:nvSpPr>
        <p:spPr>
          <a:xfrm>
            <a:off x="6039320" y="4008975"/>
            <a:ext cx="1541209" cy="2127938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1400" smtClean="0">
                <a:solidFill>
                  <a:schemeClr val="tx1"/>
                </a:solidFill>
              </a:rPr>
              <a:t>DB Server</a:t>
            </a:r>
            <a:endParaRPr lang="ko-KR" altLang="en-US" sz="140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stCxn id="8" idx="1"/>
            <a:endCxn id="11" idx="2"/>
          </p:cNvCxnSpPr>
          <p:nvPr/>
        </p:nvCxnSpPr>
        <p:spPr>
          <a:xfrm rot="16200000" flipV="1">
            <a:off x="6675609" y="4708335"/>
            <a:ext cx="267870" cy="76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처리 10"/>
          <p:cNvSpPr/>
          <p:nvPr/>
        </p:nvSpPr>
        <p:spPr>
          <a:xfrm>
            <a:off x="6319864" y="4298449"/>
            <a:ext cx="978597" cy="276332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DBMS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순서도: 처리 11"/>
          <p:cNvSpPr/>
          <p:nvPr/>
        </p:nvSpPr>
        <p:spPr>
          <a:xfrm>
            <a:off x="3196134" y="1268760"/>
            <a:ext cx="1175078" cy="31001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개발자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8" name="순서도: 처리 17"/>
          <p:cNvSpPr/>
          <p:nvPr/>
        </p:nvSpPr>
        <p:spPr>
          <a:xfrm>
            <a:off x="4682488" y="3356992"/>
            <a:ext cx="1185656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>
                <a:solidFill>
                  <a:schemeClr val="tx1"/>
                </a:solidFill>
              </a:rPr>
              <a:t>대화식</a:t>
            </a:r>
            <a:r>
              <a:rPr lang="en-US" altLang="ko-KR" sz="1100" smtClean="0">
                <a:solidFill>
                  <a:schemeClr val="tx1"/>
                </a:solidFill>
              </a:rPr>
              <a:t>SQL</a:t>
            </a:r>
            <a:endParaRPr lang="ko-KR" altLang="en-US" sz="1100">
              <a:solidFill>
                <a:schemeClr val="tx1"/>
              </a:solidFill>
            </a:endParaRPr>
          </a:p>
          <a:p>
            <a:pPr algn="ctr"/>
            <a:r>
              <a:rPr lang="en-US" altLang="ko-KR" sz="1100">
                <a:solidFill>
                  <a:schemeClr val="tx1"/>
                </a:solidFill>
              </a:rPr>
              <a:t>[</a:t>
            </a:r>
            <a:r>
              <a:rPr lang="en-US" altLang="ko-KR" sz="1100" smtClean="0">
                <a:solidFill>
                  <a:schemeClr val="tx1"/>
                </a:solidFill>
              </a:rPr>
              <a:t>SQL*plus</a:t>
            </a:r>
            <a:r>
              <a:rPr lang="ko-KR" altLang="en-US" sz="1100" smtClean="0">
                <a:solidFill>
                  <a:schemeClr val="tx1"/>
                </a:solidFill>
              </a:rPr>
              <a:t>툴</a:t>
            </a:r>
            <a:r>
              <a:rPr lang="en-US" altLang="ko-KR" sz="110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9" name="순서도: 처리 18"/>
          <p:cNvSpPr/>
          <p:nvPr/>
        </p:nvSpPr>
        <p:spPr>
          <a:xfrm>
            <a:off x="3196134" y="2762039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설계자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0" name="순서도: 처리 19"/>
          <p:cNvSpPr/>
          <p:nvPr/>
        </p:nvSpPr>
        <p:spPr>
          <a:xfrm>
            <a:off x="3196134" y="3945300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관리자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" name="순서도: 처리 31"/>
          <p:cNvSpPr/>
          <p:nvPr/>
        </p:nvSpPr>
        <p:spPr>
          <a:xfrm>
            <a:off x="6148098" y="1165336"/>
            <a:ext cx="1304222" cy="519490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smtClean="0">
                <a:solidFill>
                  <a:schemeClr val="tx1"/>
                </a:solidFill>
              </a:rPr>
              <a:t>내장</a:t>
            </a:r>
            <a:r>
              <a:rPr lang="en-US" altLang="ko-KR" sz="1100" smtClean="0">
                <a:solidFill>
                  <a:schemeClr val="tx1"/>
                </a:solidFill>
              </a:rPr>
              <a:t>SQL +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host(Java,Jsp..)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=&gt;(SW)App,Web</a:t>
            </a:r>
          </a:p>
        </p:txBody>
      </p: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48510"/>
              </p:ext>
            </p:extLst>
          </p:nvPr>
        </p:nvGraphicFramePr>
        <p:xfrm>
          <a:off x="6654597" y="5187874"/>
          <a:ext cx="624840" cy="36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18674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601116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86867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42220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26169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08735"/>
                  </a:ext>
                </a:extLst>
              </a:tr>
            </a:tbl>
          </a:graphicData>
        </a:graphic>
      </p:graphicFrame>
      <p:sp>
        <p:nvSpPr>
          <p:cNvPr id="21" name="순서도: 처리 20"/>
          <p:cNvSpPr/>
          <p:nvPr/>
        </p:nvSpPr>
        <p:spPr>
          <a:xfrm>
            <a:off x="7938012" y="2659049"/>
            <a:ext cx="792089" cy="98597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서점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회사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22" name="순서도: 처리 21"/>
          <p:cNvSpPr/>
          <p:nvPr/>
        </p:nvSpPr>
        <p:spPr>
          <a:xfrm>
            <a:off x="8154037" y="2725022"/>
            <a:ext cx="362135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프로세스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개발자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3" name="순서도: 처리 22"/>
          <p:cNvSpPr/>
          <p:nvPr/>
        </p:nvSpPr>
        <p:spPr>
          <a:xfrm>
            <a:off x="8154037" y="3099021"/>
            <a:ext cx="386233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데이터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설계자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5" name="꺾인 연결선 24"/>
          <p:cNvCxnSpPr>
            <a:stCxn id="32" idx="3"/>
            <a:endCxn id="22" idx="0"/>
          </p:cNvCxnSpPr>
          <p:nvPr/>
        </p:nvCxnSpPr>
        <p:spPr>
          <a:xfrm>
            <a:off x="7452320" y="1425081"/>
            <a:ext cx="882785" cy="1299941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꺾인 연결선 27"/>
          <p:cNvCxnSpPr>
            <a:stCxn id="8" idx="4"/>
            <a:endCxn id="23" idx="2"/>
          </p:cNvCxnSpPr>
          <p:nvPr/>
        </p:nvCxnSpPr>
        <p:spPr>
          <a:xfrm flipV="1">
            <a:off x="7384264" y="3450170"/>
            <a:ext cx="962890" cy="1843214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155175" y="113679"/>
            <a:ext cx="387829" cy="13804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mtClean="0"/>
              <a:t>학습목차</a:t>
            </a:r>
            <a:endParaRPr lang="ko-KR" altLang="en-US" dirty="0"/>
          </a:p>
        </p:txBody>
      </p:sp>
      <p:cxnSp>
        <p:nvCxnSpPr>
          <p:cNvPr id="31" name="꺾인 연결선 30"/>
          <p:cNvCxnSpPr>
            <a:stCxn id="11" idx="0"/>
            <a:endCxn id="32" idx="2"/>
          </p:cNvCxnSpPr>
          <p:nvPr/>
        </p:nvCxnSpPr>
        <p:spPr>
          <a:xfrm rot="16200000" flipV="1">
            <a:off x="5497875" y="2987161"/>
            <a:ext cx="2613623" cy="8954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꺾인 연결선 33"/>
          <p:cNvCxnSpPr>
            <a:stCxn id="11" idx="0"/>
            <a:endCxn id="18" idx="3"/>
          </p:cNvCxnSpPr>
          <p:nvPr/>
        </p:nvCxnSpPr>
        <p:spPr>
          <a:xfrm rot="16200000" flipV="1">
            <a:off x="5948567" y="3437852"/>
            <a:ext cx="780175" cy="941019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꺾인 연결선 55"/>
          <p:cNvCxnSpPr>
            <a:stCxn id="12" idx="3"/>
            <a:endCxn id="32" idx="1"/>
          </p:cNvCxnSpPr>
          <p:nvPr/>
        </p:nvCxnSpPr>
        <p:spPr>
          <a:xfrm>
            <a:off x="4371212" y="1423769"/>
            <a:ext cx="1776886" cy="131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19" idx="3"/>
            <a:endCxn id="18" idx="0"/>
          </p:cNvCxnSpPr>
          <p:nvPr/>
        </p:nvCxnSpPr>
        <p:spPr>
          <a:xfrm>
            <a:off x="4371212" y="2959325"/>
            <a:ext cx="904104" cy="397667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꺾인 연결선 61"/>
          <p:cNvCxnSpPr>
            <a:stCxn id="20" idx="3"/>
            <a:endCxn id="18" idx="2"/>
          </p:cNvCxnSpPr>
          <p:nvPr/>
        </p:nvCxnSpPr>
        <p:spPr>
          <a:xfrm flipV="1">
            <a:off x="4371212" y="3679555"/>
            <a:ext cx="904104" cy="463031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순서도: 처리 71"/>
          <p:cNvSpPr/>
          <p:nvPr/>
        </p:nvSpPr>
        <p:spPr>
          <a:xfrm>
            <a:off x="6857139" y="4005064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pic>
        <p:nvPicPr>
          <p:cNvPr id="73" name="그림 72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90" y="5487835"/>
            <a:ext cx="258772" cy="1154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74" name="그림 73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259" y="5540371"/>
            <a:ext cx="282034" cy="125829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5" name="순서도: 처리 84"/>
          <p:cNvSpPr/>
          <p:nvPr/>
        </p:nvSpPr>
        <p:spPr>
          <a:xfrm>
            <a:off x="6211128" y="476672"/>
            <a:ext cx="1175081" cy="281835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사용자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87" name="꺾인 연결선 86"/>
          <p:cNvCxnSpPr>
            <a:stCxn id="85" idx="2"/>
            <a:endCxn id="32" idx="0"/>
          </p:cNvCxnSpPr>
          <p:nvPr/>
        </p:nvCxnSpPr>
        <p:spPr>
          <a:xfrm rot="16200000" flipH="1">
            <a:off x="6596025" y="961151"/>
            <a:ext cx="406829" cy="1540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99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711</Words>
  <Application>Microsoft Office PowerPoint</Application>
  <PresentationFormat>화면 슬라이드 쇼(4:3)</PresentationFormat>
  <Paragraphs>190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굴림체</vt:lpstr>
      <vt:lpstr>맑은 고딕</vt:lpstr>
      <vt:lpstr>아리따M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ㅇㅅㅇ</dc:creator>
  <cp:lastModifiedBy>Windows 사용자</cp:lastModifiedBy>
  <cp:revision>199</cp:revision>
  <dcterms:created xsi:type="dcterms:W3CDTF">2020-06-18T03:20:34Z</dcterms:created>
  <dcterms:modified xsi:type="dcterms:W3CDTF">2022-03-14T20:24:49Z</dcterms:modified>
</cp:coreProperties>
</file>